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0" r:id="rId4"/>
    <p:sldId id="279" r:id="rId5"/>
    <p:sldId id="259" r:id="rId6"/>
    <p:sldId id="264" r:id="rId7"/>
    <p:sldId id="267" r:id="rId8"/>
    <p:sldId id="275" r:id="rId9"/>
    <p:sldId id="276" r:id="rId10"/>
    <p:sldId id="277" r:id="rId11"/>
    <p:sldId id="274" r:id="rId12"/>
    <p:sldId id="268" r:id="rId13"/>
    <p:sldId id="262" r:id="rId14"/>
    <p:sldId id="280" r:id="rId15"/>
    <p:sldId id="282" r:id="rId16"/>
    <p:sldId id="273" r:id="rId17"/>
    <p:sldId id="269" r:id="rId18"/>
    <p:sldId id="283" r:id="rId19"/>
    <p:sldId id="270" r:id="rId20"/>
    <p:sldId id="286" r:id="rId21"/>
    <p:sldId id="290" r:id="rId22"/>
    <p:sldId id="288" r:id="rId23"/>
    <p:sldId id="285" r:id="rId24"/>
    <p:sldId id="284" r:id="rId25"/>
    <p:sldId id="257" r:id="rId26"/>
    <p:sldId id="2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85062" autoAdjust="0"/>
  </p:normalViewPr>
  <p:slideViewPr>
    <p:cSldViewPr>
      <p:cViewPr varScale="1">
        <p:scale>
          <a:sx n="60" d="100"/>
          <a:sy n="60" d="100"/>
        </p:scale>
        <p:origin x="167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1BB0E-354C-447C-BA51-CC9C25F7671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77DA-315F-4780-A407-83DF60F809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1BB0E-354C-447C-BA51-CC9C25F7671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77DA-315F-4780-A407-83DF60F809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1BB0E-354C-447C-BA51-CC9C25F7671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77DA-315F-4780-A407-83DF60F809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1BB0E-354C-447C-BA51-CC9C25F7671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77DA-315F-4780-A407-83DF60F809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1BB0E-354C-447C-BA51-CC9C25F7671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77DA-315F-4780-A407-83DF60F809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1BB0E-354C-447C-BA51-CC9C25F7671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77DA-315F-4780-A407-83DF60F809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1BB0E-354C-447C-BA51-CC9C25F7671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77DA-315F-4780-A407-83DF60F809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1BB0E-354C-447C-BA51-CC9C25F7671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77DA-315F-4780-A407-83DF60F809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1BB0E-354C-447C-BA51-CC9C25F7671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77DA-315F-4780-A407-83DF60F809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1BB0E-354C-447C-BA51-CC9C25F7671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77DA-315F-4780-A407-83DF60F809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1BB0E-354C-447C-BA51-CC9C25F7671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77DA-315F-4780-A407-83DF60F809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1BB0E-354C-447C-BA51-CC9C25F76716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477DA-315F-4780-A407-83DF60F809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ru/clck/jsredir?from=yandex.ru;images/search;images;;&amp;text=&amp;etext=1871.Z2wtoTRB3wN5ozUwC352I6FTDvHaNCC4n2evMJJ2t4YX1iTyo5E-mNCcaTxGwz_K73n7EQCkjgTNM06y08Pm7l0E6xtoQTdIVnvtWKov_RgDHdo3HirJkYsrD7ksLk0g.3f35dd3ff65b598bfdb9d6a62af55ca1e17c62fc&amp;uuid=&amp;state=tid_Wvm4RM28ca_MiO4Ne9osTPtpHS9wicjEF5X7fRziVPIHCd9FyQ,,&amp;data=UlNrNmk5WktYejY4cHFySjRXSWhXQldMLU1wM2Jmc09nb0xiTjEtTWxLc0J2VEtudEJRUHNYYlVoZ2M0XzJpZS1hbVVneURQOUdkR1owMXlSb0szY1pTdktMTDFtYnJ2NHlQcldKXzZXVEs2SjRsWFkxd2tXMDhSZGo5Y2V6WTY1Xzk5eU5CZDdxR0NSUi00aXZHRHRwcDF4VUJqME5aY2JhemUxd1dBa1EtNWFQM0VtbnpmMzBfaDgzU1lzVFJZU2hHeG1PWTBDbVUs&amp;sign=aed1900932d70f6b22ff3cb48de48638&amp;keyno=0&amp;b64e=2&amp;l10n=ru" TargetMode="External"/><Relationship Id="rId3" Type="http://schemas.openxmlformats.org/officeDocument/2006/relationships/hyperlink" Target="http://yandex.ru/clck/jsredir?from=yandex.ru;images/search;images;;&amp;text=&amp;etext=1871.YOxxYnG90QM9ctpSC_eksVy_G0puiu9MSAW2tB7dx8tG5xFmtX9_eYu4pQqFMo4R2pCsp-ynz7Ir6-GjwA5lsgDFGBDIeVqlfiahrpslw-oBeHGrn5VNM4KBaxLeeycv.d47c53bba4afc57ae7e6d811e63f8c128bcb1fb9&amp;uuid=&amp;state=tid_Wvm4RM28ca_MiO4Ne9osTPtpHS9wicjEF5X7fRziVPIHCd9FyQ,,&amp;data=UlNrNmk5WktYejR0eWJFYk1LdmtxckVVU3UwTnhjc1lscWw0cVJkV1VhTmdmRzMtTHlnWGcxaEdaRlYxOTk5clVnYTRDNWE1YkhidnpHOGx0LVFIcW9IYkRqWmd1LTBiWmpiLWN5ZWdpRWdPYWR2cmtCWGdhelJsWFpuTy12dWkzRVRXVXZCcTJRQmRicFlUeFBSdThBMENBc0pWdG1kOEdYMUdlRnpLalpJLA,,&amp;sign=b429eb324321e595b27e1356906e07e6&amp;keyno=0&amp;b64e=2&amp;l10n=ru" TargetMode="External"/><Relationship Id="rId7" Type="http://schemas.openxmlformats.org/officeDocument/2006/relationships/hyperlink" Target="http://yandex.ru/clck/jsredir?from=yandex.ru;images/search;images;;&amp;text=&amp;etext=1871.tEzLWDJIuNYj37MDcz28DfSVC5TC3lfn7Rt6tE-S1WmJoCeFT5jvhQ364kzElDCtz-XaiGiLBg5bEH_8VFLKkBiCnGoRu0-tzVcHB1GkIThtxserOwz8symTGv4DNJHAqM-Yrmmi6gYbNJDWjVngRw.c376c31034d635602a96d0e004f4f094173dff79&amp;uuid=&amp;state=tid_Wvm4RM28ca_MiO4Ne9osTPtpHS9wicjEF5X7fRziVPIHCd9FyQ,,&amp;data=UlNrNmk5WktYejR0eWJFYk1LdmtxaGl2cmI0dGhraDZKZzlUejloM2N4ZjJENlZiVEVfRHJNWWJkd2VBQ05OU2NRbVFGcnM3ZXNLNktsY3UtdldQYTBGdlcwVGNkcWZuR0hua1p3QWEtQ05MSjU0eU0zcXQwQWNkNE1EWXRnQVJ5LXpMSFJjVkszRFJSV2Jac0hZZGF3LCw,&amp;sign=91ecce32ae2d40c50684f3a2bed683c4&amp;keyno=0&amp;b64e=2&amp;l10n=ru" TargetMode="External"/><Relationship Id="rId12" Type="http://schemas.openxmlformats.org/officeDocument/2006/relationships/hyperlink" Target="http://yandex.ru/clck/jsredir?from=yandex.ru;images/search;images;;&amp;text=&amp;etext=1871.EvPypbXFgJqBeomTJRRnKkOeG0jzW1xeFUiN2hJfd0F1eocm5gJr-zKI0SFeX5ejtGJN72ufLHRtytDyp9t0DLGybEkc22drj9ANP2MnAzM2p8h8bYJ8nNQF5mLFr_l3.596e5fdad92a6a24e493d8d6cdc89db581b5ab81&amp;uuid=&amp;state=tid_Wvm4RM28ca_MiO4Ne9osTPtpHS9wicjEF5X7fRziVPIHCd9FyQ,,&amp;data=UlNrNmk5WktYejR0eWJFYk1LdmtxbGNYR2M3bGc4cW1YQWpjaUw3ekw0MGJ3cm1JNzZVSHlpWFU4cFJSdHhPY2Ita2ZwZXU3eTBSVEliX2E2MC1lOEd1c2dseWJScHRwMXNYalp5U0NVWGN3em5hVU9Kd2I3RVlYN2lqbDhUb3I,&amp;sign=3d2add59a400258960e51ef684789daa&amp;keyno=0&amp;b64e=2&amp;l10n=ru" TargetMode="External"/><Relationship Id="rId2" Type="http://schemas.openxmlformats.org/officeDocument/2006/relationships/hyperlink" Target="http://linda6035.ucoz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ishki.net/1673715-10-faktov-o-kornee-chukovskom.html" TargetMode="External"/><Relationship Id="rId11" Type="http://schemas.openxmlformats.org/officeDocument/2006/relationships/hyperlink" Target="http://yandex.ru/clck/jsredir?from=yandex.ru;images/search;images;;&amp;text=&amp;etext=1871.bXxHXVoT-E-umQSPl83lHjpAp1BwXLctJqi1Glb2qLewaU_jogU8eKMkkKvOfr_xkIXCeED_I5NsjUfTPtRxymGY2wNTzMOyNw3bhhIbcL8oWKOsnI8HEhwcoiKGsvH7.d7200e4537960799b60679328d7437fc85b57056&amp;uuid=&amp;state=tid_Wvm4RM28ca_MiO4Ne9osTPtpHS9wicjEF5X7fRziVPIHCd9FyQ,,&amp;data=UlNrNmk5WktYejY4cHFySjRXSWhXSlJOeTRCSmVZUHlWRHdVemV4QkFDZFpNTlZVLXdvRC1yZkJseExQY1FJRWs2OUlBeFdlZXlFbW9fTXRiUE1sd3ZQeWhvVGt5c3ZXRHpyZkdNN0NZaEFlSnRsX2tacVZqTGRKeUZrLThuZXlIcTFWYnBtWk1Tcyw,&amp;sign=9c5c04c1bd317f864069b2d0c75792b6&amp;keyno=0&amp;b64e=2&amp;l10n=ru" TargetMode="External"/><Relationship Id="rId5" Type="http://schemas.openxmlformats.org/officeDocument/2006/relationships/hyperlink" Target="https://uchim-klass.ru/biografiya/chukovskij-kornej-ivanovich" TargetMode="External"/><Relationship Id="rId10" Type="http://schemas.openxmlformats.org/officeDocument/2006/relationships/hyperlink" Target="http://yandex.ru/clck/jsredir?from=yandex.ru;images/search;images;;&amp;text=&amp;etext=1871.Z2wtoTRB3wN5ozUwC352I6FTDvHaNCC4n2evMJJ2t4YX1iTyo5E-mNCcaTxGwz_K73n7EQCkjgTNM06y08Pm7l0E6xtoQTdIVnvtWKov_RgDHdo3HirJkYsrD7ksLk0g.3f35dd3ff65b598bfdb9d6a62af55ca1e17c62fc&amp;uuid=&amp;state=tid_Wvm4RM28ca_MiO4Ne9osTPtpHS9wicjEF5X7fRziVPIHCd9FyQ,,&amp;data=UlNrNmk5WktYejY4cHFySjRXSWhXRkNYS1ZJTW9paUw5bVE2d0Jnb3RhOUFwcm1ibjR0a3hFNGZjQmVUVy1MWU1MaU00R2ZKWm94ZDZfV3p6cTVDT181QlYyY3JTVTc4YmtNSHBfQkg1XzdkU3QxY1hNU2FVdyws&amp;sign=16b483768ba1d7b03a263070e6fc3106&amp;keyno=0&amp;b64e=2&amp;l10n=ru" TargetMode="External"/><Relationship Id="rId4" Type="http://schemas.openxmlformats.org/officeDocument/2006/relationships/hyperlink" Target="http://kratkoe.com/korney-chukovskiy-biografiya-dlya-detey/" TargetMode="External"/><Relationship Id="rId9" Type="http://schemas.openxmlformats.org/officeDocument/2006/relationships/hyperlink" Target="http://yandex.ru/clck/jsredir?from=yandex.ru;images/search;images;;&amp;text=&amp;etext=1871.Z2wtoTRB3wN5ozUwC352I6FTDvHaNCC4n2evMJJ2t4YX1iTyo5E-mNCcaTxGwz_K73n7EQCkjgTNM06y08Pm7l0E6xtoQTdIVnvtWKov_RgDHdo3HirJkYsrD7ksLk0g.3f35dd3ff65b598bfdb9d6a62af55ca1e17c62fc&amp;uuid=&amp;state=tid_Wvm4RM28ca_MiO4Ne9osTPtpHS9wicjEF5X7fRziVPIHCd9FyQ,,&amp;data=UlNrNmk5WktYejY4cHFySjRXSWhXUEF6N2MwT1VrMXk0bE1oeEhCX19yYkotb0JiWktwSm1EZlFqczBybkhhZEVwdHpHcnVxbWFCSHpFU19lbTBSbUhnMWg5ejJjc1VydnJCVFF2dU1FdzhtZHpyQ2xTSmcxWWUwRlJScHJ4LVp5dWZxUnAycnUxNlRyLWR0aVhENGxnLCw,&amp;sign=a03a42249636bdf839b4163a5adbba5c&amp;keyno=0&amp;b64e=2&amp;l10n=ru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ru/clck/jsredir?from=yandex.ru;images/search;images;;&amp;text=&amp;etext=1871.Z2wtoTRB3wN5ozUwC352I6FTDvHaNCC4n2evMJJ2t4YX1iTyo5E-mNCcaTxGwz_K73n7EQCkjgTNM06y08Pm7l0E6xtoQTdIVnvtWKov_RgDHdo3HirJkYsrD7ksLk0g.3f35dd3ff65b598bfdb9d6a62af55ca1e17c62fc&amp;uuid=&amp;state=tid_Wvm4RM28ca_MiO4Ne9osTPtpHS9wicjEF5X7fRziVPIHCd9FyQ,,&amp;data=UlNrNmk5WktYejR0eWJFYk1LdmtxZzM4MlZvb0xVYkJKQWpPWkFnU1hyYmY3a1E1blowbVBDbl95QW5QQ3ktd2ZSLVUySEV6VTFJLUNZanBueTZsWWJEaU1Vbk5tYndJQXg3YWVEa1FiZlpQWnZYX0RNQXJid0hDUGMtaWhUR3dadmozaGJ4LWJMcyw,&amp;sign=afc22295e82a5a5755925d3ccb94b985&amp;keyno=0&amp;b64e=2&amp;l10n=ru" TargetMode="External"/><Relationship Id="rId13" Type="http://schemas.openxmlformats.org/officeDocument/2006/relationships/hyperlink" Target="http://yandex.ru/clck/jsredir?from=yandex.ru;images/search;images;;&amp;text=&amp;etext=1871.Tm6n44y-nrUtpMihmBnA4c-FaVYkC3UtcEomG_BsXq0JLYUHOntKZk_cVfjwe_FMCfUDiNEWyP4QaOG1yDKgNQ.2cc960d520766636aa4f72533b5592f0214fb565&amp;uuid=&amp;state=tid_Wvm4RM28ca_MiO4Ne9osTPtpHS9wicjEF5X7fRziVPIHCd9FyQ,,&amp;data=UlNrNmk5WktYejY4cHFySjRXSWhXQ1dwX2NDM01yLXlMNzNaUGNKOE9VTnBHZ0xsY3BnZVo2dElPVU9ENkJwaTdpWXQ3Z21tZVZtWkQ0TlpYcXk4N0lNNkNPbU81ckFVTGY1OHBNWGZnQkNGYm1KeTFET2V0UU1aZldpSnNVai0,&amp;sign=37ce0ccc6144d0877ac8ccd140c5370d&amp;keyno=0&amp;b64e=2&amp;l10n=ru" TargetMode="External"/><Relationship Id="rId3" Type="http://schemas.openxmlformats.org/officeDocument/2006/relationships/hyperlink" Target="http://yandex.ru/clck/jsredir?from=yandex.ru;images/search;images;;&amp;text=&amp;etext=1871.EvPypbXFgJqBeomTJRRnKkOeG0jzW1xeFUiN2hJfd0F1eocm5gJr-zKI0SFeX5ejtGJN72ufLHRtytDyp9t0DLGybEkc22drj9ANP2MnAzM2p8h8bYJ8nNQF5mLFr_l3.596e5fdad92a6a24e493d8d6cdc89db581b5ab81&amp;uuid=&amp;state=tid_Wvm4RM28ca_MiO4Ne9osTPtpHS9wicjEF5X7fRziVPIHCd9FyQ,,&amp;data=UlNrNmk5WktYejR0eWJFYk1LdmtxbWVoTzdmZ0FsQS1POE5CaUhreHVYZGtRSXlMVTJYSGl4Y2k1UnlMbzk3UlR6WXpRek5UWGlkeHVpS0NJT29WZHdFUGs3ZHNQeEw3TzA5dkQ4SkJLc3hXTVB5TUN5eklyeGxNSUI5dnJzQ3VBRTYxek5neFVVSlhiUWNyYVpZc1picWJuSV9MWG9VSV9peUxvOWp0OGZFLA,,&amp;sign=cb7220f8562a154ef018225cd978beac&amp;keyno=0&amp;b64e=2&amp;l10n=ru" TargetMode="External"/><Relationship Id="rId7" Type="http://schemas.openxmlformats.org/officeDocument/2006/relationships/hyperlink" Target="http://yandex.ru/clck/jsredir?from=yandex.ru;images/search;images;;&amp;text=&amp;etext=1871.n-_mCzwifoUWdrR_suScYEa0-YRqUUkTQTaCxWLdIOU5JOQ3zEusYEwwPSDW0uLuPRSSqJVqGiCyMm26qG0j0BRegiGkgkMqsSkvIxrYXKOkpc2rROjokQcAH9zc3L-P.158d9a512950f36d9289ed133d17c40949c90eff&amp;uuid=&amp;state=tid_Wvm4RM28ca_MiO4Ne9osTPtpHS9wicjEF5X7fRziVPIHCd9FyQ,,&amp;data=UlNrNmk5WktYejY4cHFySjRXSWhXUEJ2cGE4RGNOVVkwN1ZMYzNqS2pnUFFoY1BHakZqdkR3cmtxMnJKTVE2M1gwQTNPcmg1WGpUY29HNWp2b0x4bGNsYTdhNWVWS0Z6SE81Yk1VMkFpNG0ySzFCZnlNQmlyS1p5dTBmV3lmdGRIclUyOTdDdW9GOWNhcDdEa1BCRHJra3FBc01yVk9mRg,,&amp;sign=e933eee0cefc2f6f470d211fdc1348b2&amp;keyno=0&amp;b64e=2&amp;l10n=ru" TargetMode="External"/><Relationship Id="rId12" Type="http://schemas.openxmlformats.org/officeDocument/2006/relationships/hyperlink" Target="http://yandex.ru/clck/jsredir?from=yandex.ru;images/search;images;;&amp;text=&amp;etext=1871.Tm6n44y-nrUtpMihmBnA4c-FaVYkC3UtcEomG_BsXq0JLYUHOntKZk_cVfjwe_FMCfUDiNEWyP4QaOG1yDKgNQ.2cc960d520766636aa4f72533b5592f0214fb565&amp;uuid=&amp;state=tid_Wvm4RM28ca_MiO4Ne9osTPtpHS9wicjEF5X7fRziVPIHCd9FyQ,,&amp;data=UlNrNmk5WktYejR0eWJFYk1LdmtxZ2c3Z2xYMUdscU10VVRlWkI3V3oxcUJQX3JmTm5oenc3ZVlHSjBoRWhtZHRYNHRRV3FoRnVNU2NmSTM5UndRVXZYMkhmWE9NQ0JtV1k5TFc4aHA0bzhKV0FfQ2wtNk44UThXd1BMVHpJbmtHTkRvdm9aRUlieUt6S0QxVVhZbDVodWM1QjFVWWxfNA,,&amp;sign=b80499fd2752730066e575c57e4570a8&amp;keyno=0&amp;b64e=2&amp;l10n=ru" TargetMode="External"/><Relationship Id="rId2" Type="http://schemas.openxmlformats.org/officeDocument/2006/relationships/hyperlink" Target="http://yandex.ru/clck/jsredir?from=yandex.ru;images/search;images;;&amp;text=&amp;etext=1871.EvPypbXFgJqBeomTJRRnKkOeG0jzW1xeFUiN2hJfd0F1eocm5gJr-zKI0SFeX5ejtGJN72ufLHRtytDyp9t0DLGybEkc22drj9ANP2MnAzM2p8h8bYJ8nNQF5mLFr_l3.596e5fdad92a6a24e493d8d6cdc89db581b5ab81&amp;uuid=&amp;state=tid_Wvm4RM28ca_MiO4Ne9osTPtpHS9wicjEF5X7fRziVPIHCd9FyQ,,&amp;data=UlNrNmk5WktYejY4cHFySjRXSWhXRWM5R25Id0VLNVNGWFlpZTZfZFp6ZUxvR1R6UHctS3NaNUZQOUdHVlhmR1Fza2g3YkVGdVQ2M1FzQkJWVl9SVW5sQWYxZlY4cTdBYU5yaWdBNVJBWWtZRzZ5bUsyM08yZzFOeHNEbUNnVGttc3FuZmZxVTIzbnRQRDZiand2QVFRLCw,&amp;sign=47ec0534c5cfb96f83f4532492796124&amp;keyno=0&amp;b64e=2&amp;l10n=r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ru/clck/jsredir?from=yandex.ru;images/search;images;;&amp;text=&amp;etext=1871.n-_mCzwifoUWdrR_suScYEa0-YRqUUkTQTaCxWLdIOU5JOQ3zEusYEwwPSDW0uLuPRSSqJVqGiCyMm26qG0j0BRegiGkgkMqsSkvIxrYXKOkpc2rROjokQcAH9zc3L-P.158d9a512950f36d9289ed133d17c40949c90eff&amp;uuid=&amp;state=tid_Wvm4RM28ca_MiO4Ne9osTPtpHS9wicjEF5X7fRziVPIHCd9FyQ,,&amp;data=UlNrNmk5WktYejR0eWJFYk1LdmtxbF82b1l4Unp0RHB6NmdvZmJPSEd4RFNDazdLdkpvVk5UeldXekh1WmVhdmUzM1pwVUhQclc1RTBZUGZmTDNMZzFPWTlUUndZN3c0blF2WEtVVS1aa29SU1NpZFduZ0NySTA5dXZCc0RiNEo1NmhEUzQ5NXBYSC1idTJKczk5MFlLOWw4QjZ3WW4tZDE3YWtvUmNPNjFaU0hUNHI4YXBDMlEsLA,,&amp;sign=93bfc18e69363ef8ec91c7f0e571155d&amp;keyno=0&amp;b64e=2&amp;l10n=ru" TargetMode="External"/><Relationship Id="rId11" Type="http://schemas.openxmlformats.org/officeDocument/2006/relationships/hyperlink" Target="http://yandex.ru/clck/jsredir?from=yandex.ru;images/search;images;;&amp;text=&amp;etext=1871.t9L7Paabo9O8fYuV10h1hgVLVX-9gc3ulgGcDBa0fVpwbxfAyLyWbT3rtTwQtBae4vqn4NThsWsDw7265P_IQg.819c5df22e0eda8cc0b8f532800d5cc40512e3f4&amp;uuid=&amp;state=tid_Wvm4RM28ca_MiO4Ne9osTPtpHS9wicjEF5X7fRziVPIHCd9FyQ,,&amp;data=UlNrNmk5WktYejR0eWJFYk1LdmtxcDEyLWxqTVRoRWpnMExqZ0x1aXJHMjcwcy1LMURnQ2xvZ2Y0UzdWMTVzZzFsQjUzeFVxOTJPbDhDRDdDZ1J0UkFLd051T25rRnNrN3RoajRuakVVM1hTZklVdXU5RWp1VHVoeS1ncnlZaHdSYTg4ci1TR0Zta0QxelJSQV9fQlI2bE4xemJZbllvUg,,&amp;sign=1d06859f6458512d41e1a824f37dd6e6&amp;keyno=0&amp;b64e=2&amp;l10n=ru" TargetMode="External"/><Relationship Id="rId5" Type="http://schemas.openxmlformats.org/officeDocument/2006/relationships/hyperlink" Target="http://yandex.ru/clck/jsredir?from=yandex.ru;images/search;images;;&amp;text=&amp;etext=1871.n-_mCzwifoUWdrR_suScYEa0-YRqUUkTQTaCxWLdIOU5JOQ3zEusYEwwPSDW0uLuPRSSqJVqGiCyMm26qG0j0BRegiGkgkMqsSkvIxrYXKOkpc2rROjokQcAH9zc3L-P.158d9a512950f36d9289ed133d17c40949c90eff&amp;uuid=&amp;state=tid_Wvm4RM28ca_MiO4Ne9osTPtpHS9wicjEF5X7fRziVPIHCd9FyQ,,&amp;data=UlNrNmk5WktYejY4cHFySjRXSWhXS2plNjNUS0E3YV9ObldmdW9IVm9rWWZMZjltakZzbnVPZERuMjU2VzB4WmxfNVJQMkVwM0x6NFpEcThmQTZPTjlOWG9QNzJKZG1DaTB0b3R1bHhYdkltSkE2cnVUWUdIQ2tZRklyNTFqRkNJY0JOZkhLU0dNWSw,&amp;sign=e08b85484ea40653c7d4413c0d58926f&amp;keyno=0&amp;b64e=2&amp;l10n=ru" TargetMode="External"/><Relationship Id="rId10" Type="http://schemas.openxmlformats.org/officeDocument/2006/relationships/hyperlink" Target="http://yandex.ru/clck/jsredir?from=yandex.ru;images/search;images;;&amp;text=&amp;etext=1871.FLA13NBJeU9fHjaTUdZbgNchREeS1bSUfsR2fDLGmwAHj3JFP47NA8l2ATqJrbPSc_rLAoiMQCs_g1qG83EgyZLrv8eNZ9vP9yE9vNwIWvsGJ5Fm4eWuqbsMgQSkOGao.2da92664517cdb404bda8c5fc7e46a3b8bcb294b&amp;uuid=&amp;state=tid_Wvm4RM28ca_MiO4Ne9osTPtpHS9wicjEF5X7fRziVPIHCd9FyQ,,&amp;data=UlNrNmk5WktYejR0eWJFYk1LdmtxdndSNVg4NnhIcDViLXQtSHhqX1l3X3l5aTVlcnZXc2prUVRtRTNrUEJndlEzamVmbzR5N0t1SmdCcHZoN3RvM3ZLalJSSmgxOHJaNlp4aGxSbldtQ185RkQ5VWFZYk9NZjRzMlV0cEVJczZ2LVl6LTVsOGNoeVhWaE5zVHp3S2t3LCw,&amp;sign=ee5d23ccbf12c9055fb62210f560a10f&amp;keyno=0&amp;b64e=2&amp;l10n=ru" TargetMode="External"/><Relationship Id="rId4" Type="http://schemas.openxmlformats.org/officeDocument/2006/relationships/hyperlink" Target="http://yandex.ru/clck/jsredir?from=yandex.ru;images/search;images;;&amp;text=&amp;etext=1871.Rt16DTMdPhWd5G2z2prlFTx4uOb6EdZY5V4NexagvkJpyotciPVfBwXNO6cPmgQ0Rz3qXeeUADxjHZN6exebUhXwP0Poxy1yVcSBjKvE2_5EnjgjRmmoRDN5l7QLi7BY.65218c27850e4b55ef87d9f3aefb24b0b9d27f1b&amp;uuid=&amp;state=tid_Wvm4RM28ca_MiO4Ne9osTPtpHS9wicjEF5X7fRziVPIHCd9FyQ,,&amp;data=UlNrNmk5WktYejR0eWJFYk1Ldmtxa3BGNW1yeVkzVFBxOXRJY21Td2JUVTJreGVIaEd4UzRDTWpHeUwtVEpNWGdDM051bnFCRW9JUHNkWnlfbzRHcGpZcGRqODFSd0F6UnpMNHh5MGs3MTJzY3RqX09ZTWpMSlNHNkVwX09scnhkTVZ2TG5aQ01BVW5uY1pIc3lsMzg4ZVg1N3R3amxWSg,,&amp;sign=8cba712ffd89bb9d6accc3a7c93f8ad1&amp;keyno=0&amp;b64e=2&amp;l10n=ru" TargetMode="External"/><Relationship Id="rId9" Type="http://schemas.openxmlformats.org/officeDocument/2006/relationships/hyperlink" Target="http://allforchildren.ru/humour/kidstalk0.php" TargetMode="External"/><Relationship Id="rId14" Type="http://schemas.openxmlformats.org/officeDocument/2006/relationships/hyperlink" Target="http://yandex.ru/clck/jsredir?from=yandex.ru;images/search;images;;&amp;text=&amp;etext=1871.JFtwjSd-q13MpmIZBvBs5fh5GHELeMRq5Zf5wxJhTrAE049waIUuZyjk9adWBbK18rvegZXpSea8gqOfBdBZ0kcXO13JQ4krthuvlQg297p1ow8aX19voOFKHVkWRTKy.9dfc80eda86b32c2ae200be8035a695af410a12d&amp;uuid=&amp;state=tid_Wvm4RM28ca_MiO4Ne9osTPtpHS9wicjEF5X7fRziVPIHCd9FyQ,,&amp;data=UlNrNmk5WktYejR0eWJFYk1LdmtxczE4LTAzZzhZOEJ2TVBtQkVQVUNFRDZLYV84LXhuZExidzRPSDd3T0paN3pjNi01ZVVNQ05Fa0JrNGUtWXladG40dEdEMTh4d19TZWw4eGJzWWRKQ3V3T2FrYzlJMFp3WW0wT3JyZXFlOGhfbzdaOGdMaDdNQ25YbkEyNlFkOVNBLCw,&amp;sign=381e80c4963ac70cea8c9086c2fb490a&amp;keyno=0&amp;b64e=2&amp;l10n=r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15616" y="1988840"/>
            <a:ext cx="68926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Корней  Иванович  Чуковский</a:t>
            </a:r>
            <a:endParaRPr lang="ru-RU" sz="4000" b="1" dirty="0"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27584" y="188640"/>
            <a:ext cx="7772400" cy="12961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36" y="97668"/>
            <a:ext cx="2102230" cy="1891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1196651" y="4688227"/>
            <a:ext cx="51974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altLang="ru-RU" sz="51200" kern="0" dirty="0">
              <a:solidFill>
                <a:srgbClr val="843F06"/>
              </a:solidFill>
              <a:cs typeface="Times New Roman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345311" y="3429000"/>
            <a:ext cx="2254673" cy="27958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-243408"/>
            <a:ext cx="8496944" cy="3456384"/>
          </a:xfrm>
        </p:spPr>
        <p:txBody>
          <a:bodyPr/>
          <a:lstStyle/>
          <a:p>
            <a:pPr marL="0" indent="0">
              <a:buNone/>
            </a:pPr>
            <a:endParaRPr lang="ru-RU" sz="28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В  короткий   период   жизни  дочери 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Мурочки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 1921 по 1931 год,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К. И. Чуковским  написаны почти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все детские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сказки:  </a:t>
            </a:r>
            <a:r>
              <a:rPr lang="ru-RU" sz="2800" u="sng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«</a:t>
            </a:r>
            <a:r>
              <a:rPr lang="ru-RU" sz="2800" u="sng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Тараканище</a:t>
            </a:r>
            <a:r>
              <a:rPr lang="ru-RU" sz="2800" u="sng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», «</a:t>
            </a:r>
            <a:r>
              <a:rPr lang="ru-RU" sz="2800" u="sng" dirty="0" err="1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Мойдодыр</a:t>
            </a:r>
            <a:r>
              <a:rPr lang="ru-RU" sz="2800" u="sng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», «Чудо-дерево», «Муха-Цокотуха», «</a:t>
            </a:r>
            <a:r>
              <a:rPr lang="ru-RU" sz="2800" u="sng" dirty="0" err="1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Бармалей</a:t>
            </a:r>
            <a:r>
              <a:rPr lang="ru-RU" sz="2800" u="sng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», «Путаница», «</a:t>
            </a:r>
            <a:r>
              <a:rPr lang="ru-RU" sz="2800" u="sng" dirty="0" err="1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Федорино</a:t>
            </a:r>
            <a:r>
              <a:rPr lang="ru-RU" sz="2800" u="sng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горе», «Телефон», «Краденое солнце». </a:t>
            </a:r>
            <a:endParaRPr lang="ru-RU" sz="2800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 descr="https://pp.userapi.com/c639917/v639917085/6c52d/I2rkL4PeDF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01008"/>
            <a:ext cx="2016224" cy="25265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4" name="Скругленный прямоугольник 3"/>
          <p:cNvSpPr/>
          <p:nvPr/>
        </p:nvSpPr>
        <p:spPr>
          <a:xfrm rot="21247833">
            <a:off x="622735" y="6287725"/>
            <a:ext cx="2857110" cy="365050"/>
          </a:xfrm>
          <a:prstGeom prst="roundRect">
            <a:avLst/>
          </a:prstGeom>
          <a:solidFill>
            <a:srgbClr val="F79646">
              <a:lumMod val="20000"/>
              <a:lumOff val="8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Мурочк</a:t>
            </a:r>
            <a:r>
              <a:rPr kumimoji="0" lang="ru-RU" sz="1800" b="1" i="0" u="none" strike="noStrike" kern="0" cap="none" spc="0" normalizeH="0" noProof="0" dirty="0" err="1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а</a:t>
            </a:r>
            <a:r>
              <a:rPr kumimoji="0" lang="ru-RU" sz="1800" b="1" i="0" u="none" strike="noStrike" kern="0" cap="none" spc="0" normalizeH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Чуковская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"/>
          <a:stretch/>
        </p:blipFill>
        <p:spPr bwMode="auto">
          <a:xfrm>
            <a:off x="3059832" y="3475580"/>
            <a:ext cx="1764987" cy="252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http://www.olant-shop.ru/upload/iblock/f2c/f2c28dfa837297df069ca448d244c94c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/>
          <a:stretch/>
        </p:blipFill>
        <p:spPr bwMode="auto">
          <a:xfrm>
            <a:off x="5004048" y="3765086"/>
            <a:ext cx="1944216" cy="282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7" descr="https://butuzam.ru/images/product/28831-0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"/>
          <a:stretch/>
        </p:blipFill>
        <p:spPr bwMode="auto">
          <a:xfrm>
            <a:off x="7092280" y="3569839"/>
            <a:ext cx="1901472" cy="2825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69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387" y="0"/>
            <a:ext cx="8229600" cy="2736304"/>
          </a:xfrm>
        </p:spPr>
        <p:txBody>
          <a:bodyPr/>
          <a:lstStyle/>
          <a:p>
            <a:pPr marL="0" indent="0">
              <a:buNone/>
            </a:pPr>
            <a:endParaRPr lang="ru-RU" sz="24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В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1929 году, когда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болезнь 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Мурочки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прогрессировала,  Чуковский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написал книгу о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чудесном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докторе Айболите, который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непременно  прилетит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всех  спасёт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. 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427984" y="2449770"/>
            <a:ext cx="2710277" cy="385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37942"/>
            <a:ext cx="2520280" cy="32385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64" y="4725144"/>
            <a:ext cx="2102230" cy="1891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04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184576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Корней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Иванович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всю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жизнь помогал тем, кто просил у него помощи, пользуясь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для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этого своей известностью,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обаянием  и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артистизмом.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Он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боролся за тех, кто был арестован,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участвовал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 судьбе осиротевших семей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,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выбивал пенсии, квартиры,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места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 больницах, посылал деньги,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помогал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пробиться талантливым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молодым  литераторам  и  напечататься  тем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, кто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этого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заслуживал.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64" y="4725144"/>
            <a:ext cx="2102230" cy="1891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083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676456" cy="288032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Корнея  Ивановича  всегда  интересовало   детское  словотворчество. В 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1933 году выходит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его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книга 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«От двух до пяти»,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посвящённая особенностям развития речи у детей.</a:t>
            </a:r>
          </a:p>
        </p:txBody>
      </p:sp>
      <p:pic>
        <p:nvPicPr>
          <p:cNvPr id="9218" name="Picture 2" descr="http://server.audiopedia.su:8888/staroeradio/images/pics/0292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52936"/>
            <a:ext cx="47020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05064"/>
            <a:ext cx="2262318" cy="203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58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676456" cy="108012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Только  при  жизни  писателя  эта  книга  переиздавалась  21  раз!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435" y="2060848"/>
            <a:ext cx="2679702" cy="408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"/>
          <a:stretch/>
        </p:blipFill>
        <p:spPr bwMode="auto">
          <a:xfrm>
            <a:off x="316864" y="1484784"/>
            <a:ext cx="2356288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610026"/>
            <a:ext cx="2608684" cy="3886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89" y="5040638"/>
            <a:ext cx="1752447" cy="1575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451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+mn-cs"/>
              </a:rPr>
              <a:t>Говорят   дети</a:t>
            </a:r>
            <a:r>
              <a:rPr lang="ru-RU" sz="2800" dirty="0" smtClean="0">
                <a:solidFill>
                  <a:srgbClr val="F79646">
                    <a:lumMod val="50000"/>
                  </a:srgbClr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ru-RU" sz="2800" dirty="0" smtClean="0">
                <a:solidFill>
                  <a:srgbClr val="F79646">
                    <a:lumMod val="50000"/>
                  </a:srgbClr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2800" dirty="0" smtClean="0">
                <a:solidFill>
                  <a:srgbClr val="F79646">
                    <a:lumMod val="50000"/>
                  </a:srgbClr>
                </a:solidFill>
                <a:latin typeface="Arial Black" panose="020B0A04020102020204" pitchFamily="34" charset="0"/>
                <a:ea typeface="+mn-ea"/>
                <a:cs typeface="+mn-cs"/>
              </a:rPr>
              <a:t>Из  книги  К. И.  «От  двух   до  пяти»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365104"/>
            <a:ext cx="8229600" cy="1944216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Сборник   состоит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из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детских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изречений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  высказываний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, собранных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Корнеем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Чуковским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в  качестве  свидетельства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гениальности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детского  мышления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словотворчества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0" y="1435256"/>
            <a:ext cx="1656184" cy="241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547664" y="2183021"/>
            <a:ext cx="7344816" cy="126014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- А плохо быть птичкой: захочешь поцеловать маму - и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уклюнешь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её.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7092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-  Жил - был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пастух, его звали Макар. И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была у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него дочь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Макарона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320108"/>
            <a:ext cx="1331640" cy="212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18591" y="3308291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- Юбка - это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когда две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ноги в одну штанину.</a:t>
            </a:r>
          </a:p>
        </p:txBody>
      </p:sp>
    </p:spTree>
    <p:extLst>
      <p:ext uri="{BB962C8B-B14F-4D97-AF65-F5344CB8AC3E}">
        <p14:creationId xmlns:p14="http://schemas.microsoft.com/office/powerpoint/2010/main" val="390268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64096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Итогом  большой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исследовательской работы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Чуковского  стала    книга 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«</a:t>
            </a:r>
            <a:r>
              <a:rPr lang="ru-RU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Мастерство Некрасова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»,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за которую впоследствии 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он  получил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Ленинскую премию (1962) – высшую литературную награду тех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времён.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Н. А. Некрасов  -  любимый  поэт  К. И. Чуковского.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Также  он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исследовал творчество Достоевского,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Чехова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современных  ему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авторов, благодаря чему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стал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авторитетным критиком.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За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всю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жизнь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Чуковский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 был награждён орденом Ленина (1957), тремя орденами Трудового Красного Знамени, несколькими медалями.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883" y="5373216"/>
            <a:ext cx="1649117" cy="148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7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dirty="0" smtClean="0">
                <a:solidFill>
                  <a:srgbClr val="F79646">
                    <a:lumMod val="50000"/>
                  </a:srgbClr>
                </a:solidFill>
                <a:latin typeface="Arial Black" panose="020B0A04020102020204" pitchFamily="34" charset="0"/>
              </a:rPr>
              <a:t>К. И.  Чуковский - 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великолепный  переводчик.  </a:t>
            </a:r>
            <a:r>
              <a:rPr lang="ru-RU" sz="2800" dirty="0" smtClean="0">
                <a:solidFill>
                  <a:srgbClr val="F79646">
                    <a:lumMod val="50000"/>
                  </a:srgbClr>
                </a:solidFill>
                <a:latin typeface="Arial Black" panose="020B0A04020102020204" pitchFamily="34" charset="0"/>
              </a:rPr>
              <a:t>Переводы  его  книг  считаются  классическими.  </a:t>
            </a:r>
            <a:r>
              <a:rPr lang="ru-RU" sz="2800" dirty="0">
                <a:solidFill>
                  <a:srgbClr val="F79646">
                    <a:lumMod val="50000"/>
                  </a:srgbClr>
                </a:solidFill>
                <a:latin typeface="Arial Black" panose="020B0A04020102020204" pitchFamily="34" charset="0"/>
              </a:rPr>
              <a:t/>
            </a:r>
            <a:br>
              <a:rPr lang="ru-RU" sz="2800" dirty="0">
                <a:solidFill>
                  <a:srgbClr val="F79646">
                    <a:lumMod val="50000"/>
                  </a:srgbClr>
                </a:solidFill>
                <a:latin typeface="Arial Black" panose="020B0A0402010202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8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«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Жизнь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удивительные приключения морехода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Робинзона  Крузо»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«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Занимательный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Мюнхгаузен»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«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Приключения Тома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Сойера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«Принц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и  нищий»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«Короли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и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капуста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Новеллы   о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Шерлоке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Холмсе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Рассказы 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Уэллса, О. Генри,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Уайльда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Сказки  Киплинга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2656"/>
            <a:ext cx="1652587" cy="148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66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26064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В 1962  году  ездил  в  Англию,  где                К. И.  Чуковскому  было  присвоено  почётное  звание  доктора  литературы  Оксфордского  университета.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AutoShape 2" descr="Корней Чуковский в оксфордовской шапоч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66595"/>
            <a:ext cx="2808312" cy="38896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639060"/>
            <a:ext cx="2012627" cy="1811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46" y="1556792"/>
            <a:ext cx="1944216" cy="2907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 rot="21247833">
            <a:off x="4250452" y="4760828"/>
            <a:ext cx="2857110" cy="899279"/>
          </a:xfrm>
          <a:prstGeom prst="roundRect">
            <a:avLst/>
          </a:prstGeom>
          <a:solidFill>
            <a:srgbClr val="F79646">
              <a:lumMod val="20000"/>
              <a:lumOff val="8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К. И. Чуковский  в  </a:t>
            </a:r>
            <a:r>
              <a:rPr kumimoji="0" lang="ru-RU" sz="1800" b="1" i="0" u="none" strike="noStrike" kern="0" cap="none" spc="0" normalizeH="0" noProof="0" dirty="0" err="1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оксфордовской</a:t>
            </a:r>
            <a:r>
              <a:rPr kumimoji="0" lang="ru-RU" sz="1800" b="1" i="0" u="none" strike="noStrike" kern="0" cap="none" spc="0" normalizeH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шапочке  и  мантии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19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229600" cy="288032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В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честь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Мухи - Цокотухи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, одной из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самых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известных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героинь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Чуковского, в 1992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году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энтомологом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Андреем 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Озеровым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был  назван   новый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род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и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вид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мух -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муравьевидок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из Вьетнама   из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отряда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  <a:t>Diptera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  <a:t>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  <a:t>—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  <a:t>mucha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  <a:t>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  <a:t>tzokotucha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Segoe Print" panose="02000600000000000000" pitchFamily="2" charset="0"/>
              </a:rPr>
              <a:t>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3096344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587" y="2996952"/>
            <a:ext cx="3325673" cy="25671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4571999" y="5829335"/>
            <a:ext cx="301484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Муха -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муравьевидка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02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312494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Корнейчуков  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Николай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Васильевич -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это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настоящее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имя, данное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при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рождении,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великому  русскому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детскому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писателю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, критику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и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литературоведу,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Корнею   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Ивановичу Чуковскому.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31640" y="5193581"/>
            <a:ext cx="4824536" cy="7780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u="sng" dirty="0" smtClean="0">
                <a:solidFill>
                  <a:srgbClr val="F79646">
                    <a:lumMod val="50000"/>
                  </a:srgbClr>
                </a:solidFill>
                <a:latin typeface="Arial Black" panose="020B0A04020102020204" pitchFamily="34" charset="0"/>
              </a:rPr>
              <a:t>1882  -  1969</a:t>
            </a:r>
            <a:endParaRPr lang="ru-RU" sz="4000" u="sng" dirty="0">
              <a:solidFill>
                <a:srgbClr val="F79646">
                  <a:lumMod val="50000"/>
                </a:srgb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25" y="4437112"/>
            <a:ext cx="2102230" cy="1891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975" y="3140968"/>
            <a:ext cx="2901950" cy="341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53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Дети  К. И.  Чуковского  тоже  стали  писателями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6563072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 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 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1904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году появился на свет их первенец – сын Коля. Как и отец, всю жизнь он занимался литературной деятельностью, став знаменитым советским писателем 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Николаем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Корнеевичем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 Чуковским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. Во время Отечественной войны участвовал в обороне Ленинграда, оставался в блокадном городе. В 1965 году он скончался внезапно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во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сне. Смерть сына стала для 83-летнего Корнея Ивановича тяжелейшим ударом.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endParaRPr lang="ru-RU" sz="24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349" y="1124744"/>
            <a:ext cx="2232248" cy="3195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6593556" y="4725144"/>
            <a:ext cx="2338041" cy="11377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Николай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Корнеевич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Чуковский  (1904  -  1965)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60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Дети  К. И.  Чуковского  тоже  стали  писателями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6563072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 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5575" y="1484784"/>
            <a:ext cx="60304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 1907 году в семье Чуковских родилась дочь Лидия, которая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стала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писательницей. Самые известные её произведения – повести «Софья Петровна» и «Спуск под воду», а также значительное произведение «Записки об Анне Ахматовой».</a:t>
            </a:r>
            <a:r>
              <a:rPr lang="ru-RU" sz="3200" dirty="0">
                <a:solidFill>
                  <a:srgbClr val="444444"/>
                </a:solidFill>
                <a:latin typeface="Trebuchet MS"/>
              </a:rPr>
              <a:t/>
            </a:r>
            <a:br>
              <a:rPr lang="ru-RU" sz="3200" dirty="0">
                <a:solidFill>
                  <a:srgbClr val="444444"/>
                </a:solidFill>
                <a:latin typeface="Trebuchet MS"/>
              </a:rPr>
            </a:b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547" y="1484784"/>
            <a:ext cx="2356926" cy="3290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Скругленный прямоугольник 5"/>
          <p:cNvSpPr/>
          <p:nvPr/>
        </p:nvSpPr>
        <p:spPr>
          <a:xfrm>
            <a:off x="6490106" y="5112259"/>
            <a:ext cx="2338041" cy="11377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Лидия 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Корнеевна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Чуковская  (1907  -  1996)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775465"/>
            <a:ext cx="2011363" cy="181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5" descr="https://img-fotki.yandex.ru/get/404236/311695.b12/0_c327d_35b77a56_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503" y="1484784"/>
            <a:ext cx="3012635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582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424936" cy="3888432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  последние  годы  жизни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Корней Иванович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проживал  в  подмосковном  посёлке   Переделкино  на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даче. Часто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у  себя  он  собирал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детишек, приглашал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на  такие  встречи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известных людей – артистов, лётчиков, поэтов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и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писателей.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Детвора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обожала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эти  посиделки  с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чаем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на  даче  у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дедушки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Корнея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  <a:r>
              <a:rPr lang="ru-RU" sz="2400" dirty="0">
                <a:solidFill>
                  <a:srgbClr val="444444"/>
                </a:solidFill>
                <a:latin typeface="Trebuchet MS"/>
              </a:rPr>
              <a:t/>
            </a:r>
            <a:br>
              <a:rPr lang="ru-RU" sz="2400" dirty="0">
                <a:solidFill>
                  <a:srgbClr val="444444"/>
                </a:solidFill>
                <a:latin typeface="Trebuchet MS"/>
              </a:rPr>
            </a:br>
            <a:endParaRPr lang="ru-RU" sz="24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3466352"/>
            <a:ext cx="3688768" cy="27320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5" name="Скругленный прямоугольник 4"/>
          <p:cNvSpPr/>
          <p:nvPr/>
        </p:nvSpPr>
        <p:spPr>
          <a:xfrm rot="21247833">
            <a:off x="5618604" y="4746989"/>
            <a:ext cx="2857110" cy="899279"/>
          </a:xfrm>
          <a:prstGeom prst="roundRect">
            <a:avLst/>
          </a:prstGeom>
          <a:solidFill>
            <a:srgbClr val="F79646">
              <a:lumMod val="20000"/>
              <a:lumOff val="8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К. И. Чуковский  в Переделкино  с  детьми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5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/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Дачу в Переделкино, на которой последние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годы  жил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поэт, превратили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в дом - музей Чуковского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988840"/>
            <a:ext cx="6286500" cy="4191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4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937"/>
            <a:ext cx="8229600" cy="1409701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Новых  интересных  встреч            с  героями  в  произведениях            К.  И.  Чуковского!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AutoShape 2" descr="Корней Чуковский за работо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844824"/>
            <a:ext cx="6286500" cy="4191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4938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Интернет  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lvl="0"/>
            <a:r>
              <a:rPr lang="en-US" sz="2000" b="1" dirty="0">
                <a:solidFill>
                  <a:prstClr val="black"/>
                </a:solidFill>
                <a:latin typeface="Arial Black" panose="020B0A04020102020204" pitchFamily="34" charset="0"/>
                <a:hlinkClick r:id="rId2"/>
              </a:rPr>
              <a:t>http://linda6035.ucoz.ru/</a:t>
            </a:r>
            <a:r>
              <a:rPr lang="ru-RU" sz="2000" b="1" dirty="0">
                <a:solidFill>
                  <a:prstClr val="black"/>
                </a:solidFill>
                <a:latin typeface="Arial Black" panose="020B0A04020102020204" pitchFamily="34" charset="0"/>
              </a:rPr>
              <a:t> (источник шаблона</a:t>
            </a:r>
            <a:r>
              <a:rPr lang="ru-RU" sz="2000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)</a:t>
            </a:r>
            <a:endParaRPr lang="ru-RU" sz="2000" b="1" dirty="0" smtClean="0">
              <a:latin typeface="Arial Black" panose="020B0A04020102020204" pitchFamily="34" charset="0"/>
              <a:hlinkClick r:id="rId3"/>
            </a:endParaRPr>
          </a:p>
          <a:p>
            <a:r>
              <a:rPr lang="en-US" sz="2000" b="1" dirty="0" smtClean="0">
                <a:latin typeface="Arial Black" panose="020B0A04020102020204" pitchFamily="34" charset="0"/>
                <a:hlinkClick r:id="rId3"/>
              </a:rPr>
              <a:t>animagehub.com</a:t>
            </a:r>
            <a:endParaRPr lang="ru-RU" sz="2000" b="1" dirty="0" smtClean="0"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8FC400"/>
                </a:solidFill>
                <a:latin typeface="Arial Black" panose="020B0A04020102020204" pitchFamily="34" charset="0"/>
                <a:hlinkClick r:id="rId4"/>
              </a:rPr>
              <a:t>http://kratkoe.com/korney-chukovskiy-biografiya-dlya-detey/</a:t>
            </a:r>
            <a:r>
              <a:rPr lang="ru-RU" sz="2000" dirty="0">
                <a:solidFill>
                  <a:srgbClr val="000000"/>
                </a:solidFill>
                <a:latin typeface="Arial Black" panose="020B0A04020102020204" pitchFamily="34" charset="0"/>
              </a:rPr>
              <a:t> </a:t>
            </a:r>
            <a:endParaRPr lang="ru-RU" sz="20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r>
              <a:rPr lang="en-US" sz="2000" dirty="0">
                <a:latin typeface="Arial Black" panose="020B0A04020102020204" pitchFamily="34" charset="0"/>
                <a:hlinkClick r:id="rId5"/>
              </a:rPr>
              <a:t>https://</a:t>
            </a:r>
            <a:r>
              <a:rPr lang="en-US" sz="2000" dirty="0" smtClean="0">
                <a:latin typeface="Arial Black" panose="020B0A04020102020204" pitchFamily="34" charset="0"/>
                <a:hlinkClick r:id="rId5"/>
              </a:rPr>
              <a:t>uchim-klass.ru/biografiya/chukovskij-kornej-ivanovich</a:t>
            </a:r>
            <a:endParaRPr lang="ru-RU" sz="2000" dirty="0" smtClean="0"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rgbClr val="00AFC9"/>
                </a:solidFill>
                <a:latin typeface="Arial Black" panose="020B0A04020102020204" pitchFamily="34" charset="0"/>
                <a:hlinkClick r:id="rId6"/>
              </a:rPr>
              <a:t>https://fishki.net/1673715-10-faktov-o-kornee-chukovskom.html</a:t>
            </a:r>
            <a:endParaRPr lang="ru-RU" sz="2000" dirty="0" smtClean="0">
              <a:latin typeface="Arial Black" panose="020B0A04020102020204" pitchFamily="34" charset="0"/>
            </a:endParaRPr>
          </a:p>
          <a:p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7"/>
              </a:rPr>
              <a:t>vnikitskom.ru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8"/>
              </a:rPr>
              <a:t>multiurok.ru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9"/>
              </a:rPr>
              <a:t>liveinternet.ru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10"/>
              </a:rPr>
              <a:t>vk.com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11"/>
              </a:rPr>
              <a:t>csdfmuseum.ru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r>
              <a:rPr lang="en-US" sz="2000" b="1" dirty="0">
                <a:solidFill>
                  <a:srgbClr val="551A8B"/>
                </a:solidFill>
                <a:latin typeface="Arial Black" panose="020B0A04020102020204" pitchFamily="34" charset="0"/>
                <a:hlinkClick r:id="rId12"/>
              </a:rPr>
              <a:t>yap-helper.ru</a:t>
            </a:r>
            <a:endParaRPr lang="ru-RU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5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Интернет  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lvl="0"/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2"/>
              </a:rPr>
              <a:t>24smi.org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pPr lvl="0"/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3"/>
              </a:rPr>
              <a:t>chukfamily.ru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pPr lvl="0"/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4"/>
              </a:rPr>
              <a:t>rp-net.ru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pPr lvl="0"/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5"/>
              </a:rPr>
              <a:t>rostov-na-donu.goodster.ru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pPr lvl="0"/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6"/>
              </a:rPr>
              <a:t>modnaya.ru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pPr lvl="0"/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7"/>
              </a:rPr>
              <a:t>butuzam.ru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pPr lvl="0"/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8"/>
              </a:rPr>
              <a:t>russia-reborn.ru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pPr lvl="0"/>
            <a:r>
              <a:rPr lang="en-US" sz="2000" dirty="0">
                <a:latin typeface="Arial Black" panose="020B0A04020102020204" pitchFamily="34" charset="0"/>
                <a:hlinkClick r:id="rId9"/>
              </a:rPr>
              <a:t>http://</a:t>
            </a:r>
            <a:r>
              <a:rPr lang="en-US" sz="2000" dirty="0" smtClean="0">
                <a:latin typeface="Arial Black" panose="020B0A04020102020204" pitchFamily="34" charset="0"/>
                <a:hlinkClick r:id="rId9"/>
              </a:rPr>
              <a:t>allforchildren.ru/humour/kidstalk0.php</a:t>
            </a:r>
            <a:endParaRPr lang="ru-RU" sz="2000" dirty="0" smtClean="0">
              <a:latin typeface="Arial Black" panose="020B0A04020102020204" pitchFamily="34" charset="0"/>
            </a:endParaRPr>
          </a:p>
          <a:p>
            <a:pPr lvl="0"/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10"/>
              </a:rPr>
              <a:t>macroclub.ru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pPr lvl="0"/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11"/>
              </a:rPr>
              <a:t>fb.ru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pPr lvl="0"/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12"/>
              </a:rPr>
              <a:t>vokrugknig.blogspot.com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pPr lvl="0"/>
            <a:r>
              <a:rPr lang="en-US" sz="2000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13"/>
              </a:rPr>
              <a:t>kotbeber.livejournal.com</a:t>
            </a:r>
            <a:endParaRPr lang="ru-RU" sz="2000" b="1" dirty="0" smtClean="0">
              <a:solidFill>
                <a:srgbClr val="CC0000"/>
              </a:solidFill>
              <a:latin typeface="Arial Black" panose="020B0A04020102020204" pitchFamily="34" charset="0"/>
            </a:endParaRPr>
          </a:p>
          <a:p>
            <a:pPr lvl="0"/>
            <a:r>
              <a:rPr lang="en-US" sz="2000" b="1" dirty="0">
                <a:solidFill>
                  <a:srgbClr val="CC0000"/>
                </a:solidFill>
                <a:latin typeface="Arial Black" panose="020B0A04020102020204" pitchFamily="34" charset="0"/>
                <a:hlinkClick r:id="rId14"/>
              </a:rPr>
              <a:t>mos-holidays.ru</a:t>
            </a:r>
            <a:endParaRPr lang="ru-RU" sz="2000" dirty="0" smtClean="0">
              <a:latin typeface="Arial Black" panose="020B0A04020102020204" pitchFamily="34" charset="0"/>
            </a:endParaRPr>
          </a:p>
          <a:p>
            <a:pPr lvl="0"/>
            <a:endParaRPr lang="ru-RU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31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Родился он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в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1882 году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в  Петербурге,  но своё  детство  провёл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 городе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на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юге Украины - Одессе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marL="0" indent="0">
              <a:buNone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Ему было 3 года, когда он остался жить только с матерью.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Из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одесской гимназии его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исключили  с  пятого  класса  по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причине «низкого» происхождения,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так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как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мать работала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прачкой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marL="0" indent="0">
              <a:buNone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Эта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несправедливость,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душевные страдания, оставили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глубокую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рану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 сердце мальчика.</a:t>
            </a:r>
          </a:p>
        </p:txBody>
      </p:sp>
    </p:spTree>
    <p:extLst>
      <p:ext uri="{BB962C8B-B14F-4D97-AF65-F5344CB8AC3E}">
        <p14:creationId xmlns:p14="http://schemas.microsoft.com/office/powerpoint/2010/main" val="421586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00.yaplakal.com/pics/pics_preview/9/1/0/32101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" b="31"/>
          <a:stretch/>
        </p:blipFill>
        <p:spPr bwMode="auto">
          <a:xfrm>
            <a:off x="611560" y="476672"/>
            <a:ext cx="2088232" cy="30978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85096"/>
            <a:ext cx="2060575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" b="24"/>
          <a:stretch/>
        </p:blipFill>
        <p:spPr bwMode="auto">
          <a:xfrm>
            <a:off x="3392215" y="479878"/>
            <a:ext cx="2355101" cy="33373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37"/>
          <a:stretch/>
        </p:blipFill>
        <p:spPr bwMode="auto">
          <a:xfrm>
            <a:off x="6444208" y="2929660"/>
            <a:ext cx="2293258" cy="3222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10" name="Скругленный прямоугольник 9"/>
          <p:cNvSpPr/>
          <p:nvPr/>
        </p:nvSpPr>
        <p:spPr>
          <a:xfrm rot="21125552">
            <a:off x="1876580" y="5091700"/>
            <a:ext cx="4343877" cy="8946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  матерью  -  Екатериной  Осиповной 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Корнейчуковой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           и старшей  сестрой  Марией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047" y="565189"/>
            <a:ext cx="2102230" cy="1891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251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/>
          <a:lstStyle/>
          <a:p>
            <a:pPr marL="0" indent="0" fontAlgn="base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В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1903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году  Корней  Иванович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отправился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в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Петербург, чтобы стать писателем.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Вскоре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он стал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корреспондентом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газеты «Одесские новости»,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куда отправлял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свои материалы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из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Петербурга. Благодаря своим способностям, он был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отправлен  в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Лондон. Там хорошо изучил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английский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язык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.  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378325"/>
            <a:ext cx="2103437" cy="189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822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Собственными   силами  он  усвоил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английский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язык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, стал работать в Лондоне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и параллельно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изучать творчество английских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авторов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 оригиналах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В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столице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Британии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он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жил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трудился  несколько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лет. Вернулся на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родину  уже  в  сопровождении  жены  Марии 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Гольдфельд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698" y="4509120"/>
            <a:ext cx="2698270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Скругленный прямоугольник 4"/>
          <p:cNvSpPr/>
          <p:nvPr/>
        </p:nvSpPr>
        <p:spPr>
          <a:xfrm rot="21125552">
            <a:off x="3519825" y="5390864"/>
            <a:ext cx="245693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К. И. Чуковский</a:t>
            </a: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с  женой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48512"/>
            <a:ext cx="2952328" cy="1959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3498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3"/>
            <a:ext cx="8496944" cy="252028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В  семье  Корнея  Ивановича  было четверо детей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.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Сын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Николай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умер  за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четыре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года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до смерти отца,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второй  ребёнок  - дочь Лидия,  Борис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погиб на фронте, а младшая дочь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Мурочка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умерла  в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11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лет. Она   была   безнадёжно   больна  костным туберкулёзом.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56992"/>
            <a:ext cx="4224493" cy="3186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95536" y="5373216"/>
            <a:ext cx="301484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  женой  и  детьми.</a:t>
            </a: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1903  год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87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604448" cy="165618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  1916 году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было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издано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его первое собрание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сочинений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для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детей – «Ёлка». 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http://www.vnikitskom.ru/antique/images/lots-new/73/cache/68-258-2495-5-CC046204_m_600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60848"/>
            <a:ext cx="3118523" cy="40588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25" y="4437112"/>
            <a:ext cx="2102230" cy="1891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724128" y="4090256"/>
            <a:ext cx="3233419" cy="20294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Составители  сборника: </a:t>
            </a: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Александр  Николаевич  Бенуа  и  Корней  Иванович Чуковский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75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387851"/>
            <a:ext cx="8229600" cy="165618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ладшая  дочь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Мурочка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- 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героиня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и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адресат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многих  произведений  отца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для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детей.   </a:t>
            </a:r>
          </a:p>
          <a:p>
            <a:pPr marL="0" indent="0">
              <a:buNone/>
            </a:pPr>
            <a:endParaRPr lang="ru-RU" sz="24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sp>
        <p:nvSpPr>
          <p:cNvPr id="2" name="AutoShape 2" descr="https://cdn2.arhivurokov.ru/viewImage.php?image=http://stories-of-success.ru/files/k-chukovskij-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16832"/>
            <a:ext cx="4300233" cy="28453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3" name="Picture 5" descr="https://img0.liveinternet.ru/images/attach/c/8/126/13/126013446_4514961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71" y="2060848"/>
            <a:ext cx="2381250" cy="3333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6" name="Скругленный прямоугольник 5"/>
          <p:cNvSpPr/>
          <p:nvPr/>
        </p:nvSpPr>
        <p:spPr>
          <a:xfrm rot="21247833">
            <a:off x="641402" y="5760562"/>
            <a:ext cx="2857110" cy="730101"/>
          </a:xfrm>
          <a:prstGeom prst="roundRect">
            <a:avLst/>
          </a:prstGeom>
          <a:solidFill>
            <a:srgbClr val="F79646">
              <a:lumMod val="20000"/>
              <a:lumOff val="8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Мария</a:t>
            </a:r>
            <a:r>
              <a:rPr kumimoji="0" lang="ru-RU" sz="1800" b="1" i="0" u="none" strike="noStrike" kern="0" cap="none" spc="0" normalizeH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</a:t>
            </a:r>
            <a:r>
              <a:rPr kumimoji="0" lang="ru-RU" sz="1800" b="1" i="0" u="none" strike="noStrike" kern="0" cap="none" spc="0" normalizeH="0" noProof="0" dirty="0" err="1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Корнеевна</a:t>
            </a:r>
            <a:r>
              <a:rPr kumimoji="0" lang="ru-RU" sz="1800" b="1" i="0" u="none" strike="noStrike" kern="0" cap="none" spc="0" normalizeH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Чуковская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21247833">
            <a:off x="4525867" y="5173985"/>
            <a:ext cx="4369946" cy="730101"/>
          </a:xfrm>
          <a:prstGeom prst="roundRect">
            <a:avLst/>
          </a:prstGeom>
          <a:solidFill>
            <a:srgbClr val="F79646">
              <a:lumMod val="20000"/>
              <a:lumOff val="8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Корней  Иванович  читает  </a:t>
            </a:r>
            <a:r>
              <a:rPr kumimoji="0" lang="ru-RU" sz="1800" b="1" i="0" u="none" strike="noStrike" kern="0" cap="none" spc="0" normalizeH="0" noProof="0" dirty="0" err="1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Мурочке</a:t>
            </a:r>
            <a:r>
              <a:rPr kumimoji="0" lang="ru-RU" sz="1800" b="1" i="0" u="none" strike="noStrike" kern="0" cap="none" spc="0" normalizeH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сказку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4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</TotalTime>
  <Words>893</Words>
  <Application>Microsoft Office PowerPoint</Application>
  <PresentationFormat>Экран (4:3)</PresentationFormat>
  <Paragraphs>95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Arial Black</vt:lpstr>
      <vt:lpstr>Calibri</vt:lpstr>
      <vt:lpstr>Segoe Print</vt:lpstr>
      <vt:lpstr>Times New Roman</vt:lpstr>
      <vt:lpstr>Trebuchet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Говорят   дети Из  книги  К. И.  «От  двух   до  пяти»</vt:lpstr>
      <vt:lpstr>Презентация PowerPoint</vt:lpstr>
      <vt:lpstr>К. И.  Чуковский -  великолепный  переводчик.  Переводы  его  книг  считаются  классическими.   </vt:lpstr>
      <vt:lpstr>Презентация PowerPoint</vt:lpstr>
      <vt:lpstr>Презентация PowerPoint</vt:lpstr>
      <vt:lpstr>Дети  К. И.  Чуковского  тоже  стали  писателями</vt:lpstr>
      <vt:lpstr>Дети  К. И.  Чуковского  тоже  стали  писателями</vt:lpstr>
      <vt:lpstr>Презентация PowerPoint</vt:lpstr>
      <vt:lpstr>Дачу в Переделкино, на которой последние  годы  жил  поэт, превратили  в дом - музей Чуковского</vt:lpstr>
      <vt:lpstr>Новых  интересных  встреч            с  героями  в  произведениях            К.  И.  Чуковского!</vt:lpstr>
      <vt:lpstr>Интернет  источники</vt:lpstr>
      <vt:lpstr>Интернет  источники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Интеллектуальный марафон</dc:title>
  <dc:creator>Фокина Лидия Петровна</dc:creator>
  <cp:keywords>1 класс</cp:keywords>
  <cp:lastModifiedBy>Andreeva Landyshka</cp:lastModifiedBy>
  <cp:revision>109</cp:revision>
  <dcterms:created xsi:type="dcterms:W3CDTF">2014-06-01T07:59:58Z</dcterms:created>
  <dcterms:modified xsi:type="dcterms:W3CDTF">2022-03-21T06:07:15Z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1007876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